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png"/>
  <Override PartName="/ppt/media/image25.jpg" ContentType="image/png"/>
  <Override PartName="/ppt/media/image26.jpg" ContentType="image/png"/>
  <Override PartName="/ppt/media/image27.jpg" ContentType="image/png"/>
  <Override PartName="/ppt/media/image28.jpg" ContentType="image/png"/>
  <Override PartName="/ppt/media/image30.jpg" ContentType="image/png"/>
  <Override PartName="/ppt/media/image3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21383625"/>
  <p:notesSz cx="9239250" cy="11982450"/>
  <p:embeddedFontLst>
    <p:embeddedFont>
      <p:font typeface="Quattrocento" panose="020F0502020204030204" pitchFamily="34" charset="0"/>
      <p:regular r:id="rId5"/>
      <p:bold r:id="rId6"/>
    </p:embeddedFont>
    <p:embeddedFont>
      <p:font typeface="Quattrocento Sans" panose="020F0502020204030204" pitchFamily="34" charset="0"/>
      <p:regular r:id="rId7"/>
      <p:bold r:id="rId8"/>
      <p:italic r:id="rId9"/>
      <p:boldItalic r:id="rId10"/>
    </p:embeddedFont>
  </p:embeddedFontLst>
  <p:custDataLst>
    <p:tags r:id="rId1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1pPr>
    <a:lvl2pPr marL="307467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2pPr>
    <a:lvl3pPr marL="614934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3pPr>
    <a:lvl4pPr marL="922401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4pPr>
    <a:lvl5pPr marL="1229868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5pPr>
    <a:lvl6pPr marL="1537335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6pPr>
    <a:lvl7pPr marL="1844802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7pPr>
    <a:lvl8pPr marL="2152269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8pPr>
    <a:lvl9pPr marL="2459736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3" userDrawn="1">
          <p15:clr>
            <a:srgbClr val="A4A3A4"/>
          </p15:clr>
        </p15:guide>
        <p15:guide id="2" pos="92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74">
          <p15:clr>
            <a:srgbClr val="A4A3A4"/>
          </p15:clr>
        </p15:guide>
        <p15:guide id="2" pos="29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D8"/>
    <a:srgbClr val="FF3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3654" autoAdjust="0"/>
  </p:normalViewPr>
  <p:slideViewPr>
    <p:cSldViewPr>
      <p:cViewPr>
        <p:scale>
          <a:sx n="35" d="100"/>
          <a:sy n="35" d="100"/>
        </p:scale>
        <p:origin x="1128" y="520"/>
      </p:cViewPr>
      <p:guideLst>
        <p:guide orient="horz" pos="7203"/>
        <p:guide pos="92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984" y="72"/>
      </p:cViewPr>
      <p:guideLst>
        <p:guide orient="horz" pos="3774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gs" Target="tags/tag1.xml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56A6134A-9986-4884-ADAB-C57241D3256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862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41925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5413" y="889000"/>
            <a:ext cx="6434137" cy="454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7300" y="5732463"/>
            <a:ext cx="6708775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41925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23124DF2-DDA8-402F-81DD-AC1D1E5694A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40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07467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614934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922401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229868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537335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6pPr>
    <a:lvl7pPr marL="1844802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7pPr>
    <a:lvl8pPr marL="2152269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8pPr>
    <a:lvl9pPr marL="2459736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/>
            </a:defPPr>
            <a:lvl1pPr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580D61-8B82-42C3-9A37-58134866DD67}" type="slidenum">
              <a:rPr lang="zh-CN" altLang="en-US" sz="1500"/>
              <a:t>1</a:t>
            </a:fld>
            <a:endParaRPr lang="en-US" altLang="zh-CN" sz="1500"/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5413" y="889000"/>
            <a:ext cx="6434137" cy="4545013"/>
          </a:xfrm>
        </p:spPr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/>
            </a:defPPr>
          </a:lstStyle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836" y="6643196"/>
            <a:ext cx="25733543" cy="4582795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672" y="12116975"/>
            <a:ext cx="21191870" cy="546552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 algn="ctr">
              <a:buNone/>
              <a:defRPr/>
            </a:lvl1pPr>
            <a:lvl2pPr marL="296997" indent="0" algn="ctr">
              <a:buNone/>
              <a:defRPr/>
            </a:lvl2pPr>
            <a:lvl3pPr marL="593994" indent="0" algn="ctr">
              <a:buNone/>
              <a:defRPr/>
            </a:lvl3pPr>
            <a:lvl4pPr marL="890991" indent="0" algn="ctr">
              <a:buNone/>
              <a:defRPr/>
            </a:lvl4pPr>
            <a:lvl5pPr marL="1187988" indent="0" algn="ctr">
              <a:buNone/>
              <a:defRPr/>
            </a:lvl5pPr>
            <a:lvl6pPr marL="1484986" indent="0" algn="ctr">
              <a:buNone/>
              <a:defRPr/>
            </a:lvl6pPr>
            <a:lvl7pPr marL="1781983" indent="0" algn="ctr">
              <a:buNone/>
              <a:defRPr/>
            </a:lvl7pPr>
            <a:lvl8pPr marL="2078980" indent="0" algn="ctr">
              <a:buNone/>
              <a:defRPr/>
            </a:lvl8pPr>
            <a:lvl9pPr marL="23759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012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567" y="4989100"/>
            <a:ext cx="27248080" cy="14112409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8220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114" y="855922"/>
            <a:ext cx="6811534" cy="18245587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566" y="855922"/>
            <a:ext cx="20343105" cy="18245587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5127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567" y="4989100"/>
            <a:ext cx="27248080" cy="1411240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3083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1167"/>
            <a:ext cx="25733543" cy="4246613"/>
          </a:xfrm>
          <a:prstGeom prst="rect">
            <a:avLst/>
          </a:prstGeom>
        </p:spPr>
        <p:txBody>
          <a:bodyPr anchor="t"/>
          <a:lstStyle>
            <a:defPPr>
              <a:defRPr kern="1200"/>
            </a:defPPr>
            <a:lvl1pPr algn="l">
              <a:defRPr sz="259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3498"/>
            <a:ext cx="25733543" cy="4677668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299"/>
            </a:lvl1pPr>
            <a:lvl2pPr marL="296997" indent="0">
              <a:buNone/>
              <a:defRPr sz="1169"/>
            </a:lvl2pPr>
            <a:lvl3pPr marL="593994" indent="0">
              <a:buNone/>
              <a:defRPr sz="1039"/>
            </a:lvl3pPr>
            <a:lvl4pPr marL="890991" indent="0">
              <a:buNone/>
              <a:defRPr sz="909"/>
            </a:lvl4pPr>
            <a:lvl5pPr marL="1187988" indent="0">
              <a:buNone/>
              <a:defRPr sz="909"/>
            </a:lvl5pPr>
            <a:lvl6pPr marL="1484986" indent="0">
              <a:buNone/>
              <a:defRPr sz="909"/>
            </a:lvl6pPr>
            <a:lvl7pPr marL="1781983" indent="0">
              <a:buNone/>
              <a:defRPr sz="909"/>
            </a:lvl7pPr>
            <a:lvl8pPr marL="2078980" indent="0">
              <a:buNone/>
              <a:defRPr sz="909"/>
            </a:lvl8pPr>
            <a:lvl9pPr marL="2375977" indent="0">
              <a:buNone/>
              <a:defRPr sz="9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4496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567" y="4989100"/>
            <a:ext cx="13577319" cy="1411240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819"/>
            </a:lvl1pPr>
            <a:lvl2pPr>
              <a:defRPr sz="1559"/>
            </a:lvl2pPr>
            <a:lvl3pPr>
              <a:defRPr sz="1299"/>
            </a:lvl3pPr>
            <a:lvl4pPr>
              <a:defRPr sz="1169"/>
            </a:lvl4pPr>
            <a:lvl5pPr>
              <a:defRPr sz="1169"/>
            </a:lvl5pPr>
            <a:lvl6pPr>
              <a:defRPr sz="1169"/>
            </a:lvl6pPr>
            <a:lvl7pPr>
              <a:defRPr sz="1169"/>
            </a:lvl7pPr>
            <a:lvl8pPr>
              <a:defRPr sz="1169"/>
            </a:lvl8pPr>
            <a:lvl9pPr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84328" y="4989100"/>
            <a:ext cx="13577320" cy="1411240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819"/>
            </a:lvl1pPr>
            <a:lvl2pPr>
              <a:defRPr sz="1559"/>
            </a:lvl2pPr>
            <a:lvl3pPr>
              <a:defRPr sz="1299"/>
            </a:lvl3pPr>
            <a:lvl4pPr>
              <a:defRPr sz="1169"/>
            </a:lvl4pPr>
            <a:lvl5pPr>
              <a:defRPr sz="1169"/>
            </a:lvl5pPr>
            <a:lvl6pPr>
              <a:defRPr sz="1169"/>
            </a:lvl6pPr>
            <a:lvl7pPr>
              <a:defRPr sz="1169"/>
            </a:lvl7pPr>
            <a:lvl8pPr>
              <a:defRPr sz="1169"/>
            </a:lvl8pPr>
            <a:lvl9pPr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9732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566" y="4786979"/>
            <a:ext cx="13376809" cy="1994403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559" b="1"/>
            </a:lvl1pPr>
            <a:lvl2pPr marL="296997" indent="0">
              <a:buNone/>
              <a:defRPr sz="1299" b="1"/>
            </a:lvl2pPr>
            <a:lvl3pPr marL="593994" indent="0">
              <a:buNone/>
              <a:defRPr sz="1169" b="1"/>
            </a:lvl3pPr>
            <a:lvl4pPr marL="890991" indent="0">
              <a:buNone/>
              <a:defRPr sz="1039" b="1"/>
            </a:lvl4pPr>
            <a:lvl5pPr marL="1187988" indent="0">
              <a:buNone/>
              <a:defRPr sz="1039" b="1"/>
            </a:lvl5pPr>
            <a:lvl6pPr marL="1484986" indent="0">
              <a:buNone/>
              <a:defRPr sz="1039" b="1"/>
            </a:lvl6pPr>
            <a:lvl7pPr marL="1781983" indent="0">
              <a:buNone/>
              <a:defRPr sz="1039" b="1"/>
            </a:lvl7pPr>
            <a:lvl8pPr marL="2078980" indent="0">
              <a:buNone/>
              <a:defRPr sz="1039" b="1"/>
            </a:lvl8pPr>
            <a:lvl9pPr marL="2375977" indent="0">
              <a:buNone/>
              <a:defRPr sz="10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566" y="6781382"/>
            <a:ext cx="13376809" cy="1232012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559"/>
            </a:lvl1pPr>
            <a:lvl2pPr>
              <a:defRPr sz="1299"/>
            </a:lvl2pPr>
            <a:lvl3pPr>
              <a:defRPr sz="1169"/>
            </a:lvl3pPr>
            <a:lvl4pPr>
              <a:defRPr sz="1039"/>
            </a:lvl4pPr>
            <a:lvl5pPr>
              <a:defRPr sz="1039"/>
            </a:lvl5pPr>
            <a:lvl6pPr>
              <a:defRPr sz="1039"/>
            </a:lvl6pPr>
            <a:lvl7pPr>
              <a:defRPr sz="1039"/>
            </a:lvl7pPr>
            <a:lvl8pPr>
              <a:defRPr sz="1039"/>
            </a:lvl8pPr>
            <a:lvl9pPr>
              <a:defRPr sz="1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998" y="4786979"/>
            <a:ext cx="13382650" cy="1994403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559" b="1"/>
            </a:lvl1pPr>
            <a:lvl2pPr marL="296997" indent="0">
              <a:buNone/>
              <a:defRPr sz="1299" b="1"/>
            </a:lvl2pPr>
            <a:lvl3pPr marL="593994" indent="0">
              <a:buNone/>
              <a:defRPr sz="1169" b="1"/>
            </a:lvl3pPr>
            <a:lvl4pPr marL="890991" indent="0">
              <a:buNone/>
              <a:defRPr sz="1039" b="1"/>
            </a:lvl4pPr>
            <a:lvl5pPr marL="1187988" indent="0">
              <a:buNone/>
              <a:defRPr sz="1039" b="1"/>
            </a:lvl5pPr>
            <a:lvl6pPr marL="1484986" indent="0">
              <a:buNone/>
              <a:defRPr sz="1039" b="1"/>
            </a:lvl6pPr>
            <a:lvl7pPr marL="1781983" indent="0">
              <a:buNone/>
              <a:defRPr sz="1039" b="1"/>
            </a:lvl7pPr>
            <a:lvl8pPr marL="2078980" indent="0">
              <a:buNone/>
              <a:defRPr sz="1039" b="1"/>
            </a:lvl8pPr>
            <a:lvl9pPr marL="2375977" indent="0">
              <a:buNone/>
              <a:defRPr sz="10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998" y="6781382"/>
            <a:ext cx="13382650" cy="1232012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559"/>
            </a:lvl1pPr>
            <a:lvl2pPr>
              <a:defRPr sz="1299"/>
            </a:lvl2pPr>
            <a:lvl3pPr>
              <a:defRPr sz="1169"/>
            </a:lvl3pPr>
            <a:lvl4pPr>
              <a:defRPr sz="1039"/>
            </a:lvl4pPr>
            <a:lvl5pPr>
              <a:defRPr sz="1039"/>
            </a:lvl5pPr>
            <a:lvl6pPr>
              <a:defRPr sz="1039"/>
            </a:lvl6pPr>
            <a:lvl7pPr>
              <a:defRPr sz="1039"/>
            </a:lvl7pPr>
            <a:lvl8pPr>
              <a:defRPr sz="1039"/>
            </a:lvl8pPr>
            <a:lvl9pPr>
              <a:defRPr sz="1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5961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7045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98106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6" y="851798"/>
            <a:ext cx="9960335" cy="3622718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12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963" y="851797"/>
            <a:ext cx="16924685" cy="18249712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2079"/>
            </a:lvl1pPr>
            <a:lvl2pPr>
              <a:defRPr sz="1819"/>
            </a:lvl2pPr>
            <a:lvl3pPr>
              <a:defRPr sz="1559"/>
            </a:lvl3pPr>
            <a:lvl4pPr>
              <a:defRPr sz="1299"/>
            </a:lvl4pPr>
            <a:lvl5pPr>
              <a:defRPr sz="1299"/>
            </a:lvl5pPr>
            <a:lvl6pPr>
              <a:defRPr sz="1299"/>
            </a:lvl6pPr>
            <a:lvl7pPr>
              <a:defRPr sz="1299"/>
            </a:lvl7pPr>
            <a:lvl8pPr>
              <a:defRPr sz="1299"/>
            </a:lvl8pPr>
            <a:lvl9pPr>
              <a:defRPr sz="12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566" y="4474516"/>
            <a:ext cx="9960335" cy="14626993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909"/>
            </a:lvl1pPr>
            <a:lvl2pPr marL="296997" indent="0">
              <a:buNone/>
              <a:defRPr sz="780"/>
            </a:lvl2pPr>
            <a:lvl3pPr marL="593994" indent="0">
              <a:buNone/>
              <a:defRPr sz="650"/>
            </a:lvl3pPr>
            <a:lvl4pPr marL="890991" indent="0">
              <a:buNone/>
              <a:defRPr sz="585"/>
            </a:lvl4pPr>
            <a:lvl5pPr marL="1187988" indent="0">
              <a:buNone/>
              <a:defRPr sz="585"/>
            </a:lvl5pPr>
            <a:lvl6pPr marL="1484986" indent="0">
              <a:buNone/>
              <a:defRPr sz="585"/>
            </a:lvl6pPr>
            <a:lvl7pPr marL="1781983" indent="0">
              <a:buNone/>
              <a:defRPr sz="585"/>
            </a:lvl7pPr>
            <a:lvl8pPr marL="2078980" indent="0">
              <a:buNone/>
              <a:defRPr sz="585"/>
            </a:lvl8pPr>
            <a:lvl9pPr marL="2375977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7546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542" y="14968332"/>
            <a:ext cx="18164739" cy="1767532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12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542" y="1910874"/>
            <a:ext cx="18164739" cy="1282955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2079"/>
            </a:lvl1pPr>
            <a:lvl2pPr marL="296997" indent="0">
              <a:buNone/>
              <a:defRPr sz="1819"/>
            </a:lvl2pPr>
            <a:lvl3pPr marL="593994" indent="0">
              <a:buNone/>
              <a:defRPr sz="1559"/>
            </a:lvl3pPr>
            <a:lvl4pPr marL="890991" indent="0">
              <a:buNone/>
              <a:defRPr sz="1299"/>
            </a:lvl4pPr>
            <a:lvl5pPr marL="1187988" indent="0">
              <a:buNone/>
              <a:defRPr sz="1299"/>
            </a:lvl5pPr>
            <a:lvl6pPr marL="1484986" indent="0">
              <a:buNone/>
              <a:defRPr sz="1299"/>
            </a:lvl6pPr>
            <a:lvl7pPr marL="1781983" indent="0">
              <a:buNone/>
              <a:defRPr sz="1299"/>
            </a:lvl7pPr>
            <a:lvl8pPr marL="2078980" indent="0">
              <a:buNone/>
              <a:defRPr sz="1299"/>
            </a:lvl8pPr>
            <a:lvl9pPr marL="2375977" indent="0">
              <a:buNone/>
              <a:defRPr sz="129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542" y="16735864"/>
            <a:ext cx="18164739" cy="250898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909"/>
            </a:lvl1pPr>
            <a:lvl2pPr marL="296997" indent="0">
              <a:buNone/>
              <a:defRPr sz="780"/>
            </a:lvl2pPr>
            <a:lvl3pPr marL="593994" indent="0">
              <a:buNone/>
              <a:defRPr sz="650"/>
            </a:lvl3pPr>
            <a:lvl4pPr marL="890991" indent="0">
              <a:buNone/>
              <a:defRPr sz="585"/>
            </a:lvl4pPr>
            <a:lvl5pPr marL="1187988" indent="0">
              <a:buNone/>
              <a:defRPr sz="585"/>
            </a:lvl5pPr>
            <a:lvl6pPr marL="1484986" indent="0">
              <a:buNone/>
              <a:defRPr sz="585"/>
            </a:lvl6pPr>
            <a:lvl7pPr marL="1781983" indent="0">
              <a:buNone/>
              <a:defRPr sz="585"/>
            </a:lvl7pPr>
            <a:lvl8pPr marL="2078980" indent="0">
              <a:buNone/>
              <a:defRPr sz="585"/>
            </a:lvl8pPr>
            <a:lvl9pPr marL="2375977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9591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7352077" y="10612711"/>
            <a:ext cx="9272837" cy="2715659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28354453" y="10612711"/>
            <a:ext cx="9272837" cy="2715659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4796204" y="21713619"/>
            <a:ext cx="20682806" cy="948733"/>
          </a:xfrm>
          <a:prstGeom prst="rect">
            <a:avLst/>
          </a:prstGeom>
        </p:spPr>
      </p:pic>
      <p:sp>
        <p:nvSpPr>
          <p:cNvPr id="5" name="New shape"/>
          <p:cNvSpPr/>
          <p:nvPr/>
        </p:nvSpPr>
        <p:spPr>
          <a:xfrm>
            <a:off x="4796203" y="22084862"/>
            <a:ext cx="15137607" cy="82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2988">
                <a:solidFill>
                  <a:srgbClr val="808080"/>
                </a:solidFill>
              </a:rPr>
              <a:t>Template ID: ponderingpeacock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/>
      </a:defPPr>
      <a:lvl1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+mj-lt"/>
          <a:ea typeface="+mj-ea"/>
          <a:cs typeface="+mj-cs"/>
        </a:defRPr>
      </a:lvl1pPr>
      <a:lvl2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2pPr>
      <a:lvl3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3pPr>
      <a:lvl4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4pPr>
      <a:lvl5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5pPr>
      <a:lvl6pPr marL="296997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6pPr>
      <a:lvl7pPr marL="593994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7pPr>
      <a:lvl8pPr marL="890991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8pPr>
      <a:lvl9pPr marL="1187988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9pPr>
    </p:titleStyle>
    <p:bodyStyle>
      <a:defPPr>
        <a:defRPr kern="1200"/>
      </a:defPPr>
      <a:lvl1pPr marL="747649" indent="-747649" algn="l" defTabSz="1997512" rtl="0" eaLnBrk="0" fontAlgn="base" hangingPunct="0">
        <a:spcBef>
          <a:spcPct val="20000"/>
        </a:spcBef>
        <a:spcAft>
          <a:spcPct val="0"/>
        </a:spcAft>
        <a:buChar char="•"/>
        <a:defRPr sz="6951">
          <a:solidFill>
            <a:schemeClr val="tx1"/>
          </a:solidFill>
          <a:latin typeface="+mn-lt"/>
          <a:ea typeface="+mn-ea"/>
          <a:cs typeface="+mn-cs"/>
        </a:defRPr>
      </a:lvl1pPr>
      <a:lvl2pPr marL="1622141" indent="-623901" algn="l" defTabSz="1997512" rtl="0" eaLnBrk="0" fontAlgn="base" hangingPunct="0">
        <a:spcBef>
          <a:spcPct val="20000"/>
        </a:spcBef>
        <a:spcAft>
          <a:spcPct val="0"/>
        </a:spcAft>
        <a:buChar char="–"/>
        <a:defRPr sz="6171">
          <a:solidFill>
            <a:schemeClr val="tx1"/>
          </a:solidFill>
          <a:latin typeface="+mn-lt"/>
        </a:defRPr>
      </a:lvl2pPr>
      <a:lvl3pPr marL="2496632" indent="-499120" algn="l" defTabSz="1997512" rtl="0" eaLnBrk="0" fontAlgn="base" hangingPunct="0">
        <a:spcBef>
          <a:spcPct val="20000"/>
        </a:spcBef>
        <a:spcAft>
          <a:spcPct val="0"/>
        </a:spcAft>
        <a:buChar char="•"/>
        <a:defRPr sz="5262">
          <a:solidFill>
            <a:schemeClr val="tx1"/>
          </a:solidFill>
          <a:latin typeface="+mn-lt"/>
        </a:defRPr>
      </a:lvl3pPr>
      <a:lvl4pPr marL="3497966" indent="-502214" algn="l" defTabSz="1997512" rtl="0" eaLnBrk="0" fontAlgn="base" hangingPunct="0">
        <a:spcBef>
          <a:spcPct val="20000"/>
        </a:spcBef>
        <a:spcAft>
          <a:spcPct val="0"/>
        </a:spcAft>
        <a:buChar char="–"/>
        <a:defRPr sz="4222">
          <a:solidFill>
            <a:schemeClr val="tx1"/>
          </a:solidFill>
          <a:latin typeface="+mn-lt"/>
        </a:defRPr>
      </a:lvl4pPr>
      <a:lvl5pPr marL="4496206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5pPr>
      <a:lvl6pPr marL="4793204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6pPr>
      <a:lvl7pPr marL="5090201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7pPr>
      <a:lvl8pPr marL="5387198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8pPr>
      <a:lvl9pPr marL="5684195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6997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3994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0991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7988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4986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1983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8980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5977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26" Type="http://schemas.openxmlformats.org/officeDocument/2006/relationships/image" Target="../media/image26.jp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jpg"/><Relationship Id="rId3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jpg"/><Relationship Id="rId32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36" Type="http://schemas.openxmlformats.org/officeDocument/2006/relationships/image" Target="../media/image36.jp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g"/><Relationship Id="rId27" Type="http://schemas.openxmlformats.org/officeDocument/2006/relationships/image" Target="../media/image27.jpg"/><Relationship Id="rId30" Type="http://schemas.openxmlformats.org/officeDocument/2006/relationships/image" Target="../media/image30.jpg"/><Relationship Id="rId35" Type="http://schemas.openxmlformats.org/officeDocument/2006/relationships/image" Target="../media/image35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2D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41"/>
          <p:cNvSpPr txBox="1">
            <a:spLocks noChangeArrowheads="1"/>
          </p:cNvSpPr>
          <p:nvPr/>
        </p:nvSpPr>
        <p:spPr bwMode="auto">
          <a:xfrm>
            <a:off x="1308671" y="-5329"/>
            <a:ext cx="27620516" cy="2895811"/>
          </a:xfrm>
          <a:prstGeom prst="snip2DiagRect">
            <a:avLst/>
          </a:prstGeom>
          <a:solidFill>
            <a:srgbClr val="E64B3C"/>
          </a:solidFill>
          <a:ln w="25400">
            <a:noFill/>
            <a:miter lim="800000"/>
          </a:ln>
        </p:spPr>
        <p:txBody>
          <a:bodyPr lIns="39736" tIns="19867" rIns="39736" bIns="19867" anchor="ctr"/>
          <a:lstStyle>
            <a:defPPr>
              <a:defRPr kern="1200"/>
            </a:defPPr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zh-CN" sz="2728" b="1" i="1" u="sng">
              <a:solidFill>
                <a:schemeClr val="bg1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425621FB-070F-446E-BA36-4A66EBF8DEF2}"/>
              </a:ext>
            </a:extLst>
          </p:cNvPr>
          <p:cNvSpPr txBox="1"/>
          <p:nvPr/>
        </p:nvSpPr>
        <p:spPr>
          <a:xfrm>
            <a:off x="3257815" y="269815"/>
            <a:ext cx="23759583" cy="19081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443201">
              <a:spcBef>
                <a:spcPct val="20000"/>
              </a:spcBef>
              <a:defRPr/>
            </a:pPr>
            <a:r>
              <a:rPr lang="ru-RU" sz="66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Оптимальное разделение данных </a:t>
            </a:r>
          </a:p>
          <a:p>
            <a:pPr algn="ctr" defTabSz="2443201">
              <a:spcBef>
                <a:spcPct val="20000"/>
              </a:spcBef>
              <a:defRPr/>
            </a:pPr>
            <a:r>
              <a:rPr lang="ru-RU" sz="66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в распределенной оптимизации для машинного обучения</a:t>
            </a:r>
            <a:endParaRPr lang="en-US" sz="66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3A3E55C8-5130-4258-80B1-064CE3FDB621}"/>
              </a:ext>
            </a:extLst>
          </p:cNvPr>
          <p:cNvSpPr txBox="1"/>
          <p:nvPr/>
        </p:nvSpPr>
        <p:spPr>
          <a:xfrm>
            <a:off x="3265223" y="3143569"/>
            <a:ext cx="23759583" cy="135421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ru-RU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itchFamily="34" charset="0"/>
              </a:rPr>
              <a:t>Глеб Молодцов	              Даниил Медяков</a:t>
            </a:r>
          </a:p>
          <a:p>
            <a:pPr algn="ctr">
              <a:defRPr/>
            </a:pPr>
            <a:r>
              <a:rPr lang="ru-RU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itchFamily="34" charset="0"/>
              </a:rPr>
              <a:t>Московский физико-технический институт</a:t>
            </a:r>
            <a:endParaRPr lang="en-US" sz="4000" b="1" dirty="0">
              <a:solidFill>
                <a:schemeClr val="bg1"/>
              </a:solidFill>
              <a:effectLst/>
              <a:latin typeface="Quattrocento" panose="02020802030000000404" pitchFamily="18" charset="0"/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1308671" y="5407468"/>
            <a:ext cx="6533885" cy="2692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D5A32123-7974-4A0F-B8DF-6C82FB22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60" y="5467428"/>
            <a:ext cx="6180906" cy="96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Рассматривается распределение данных между различными устройствами с учетом их мощности. Сеть представляет собой звездную топологию.</a:t>
            </a:r>
            <a:endParaRPr lang="ru-RU" sz="1559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71" y="4840176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Аннотация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831EE1-8866-4A3E-8CAB-8624A11FF145}"/>
              </a:ext>
            </a:extLst>
          </p:cNvPr>
          <p:cNvSpPr/>
          <p:nvPr/>
        </p:nvSpPr>
        <p:spPr>
          <a:xfrm>
            <a:off x="8343131" y="5420623"/>
            <a:ext cx="6533885" cy="11418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81" name="Rectangle 10">
            <a:extLst>
              <a:ext uri="{FF2B5EF4-FFF2-40B4-BE49-F238E27FC236}">
                <a16:creationId xmlns:a16="http://schemas.microsoft.com/office/drawing/2014/main" id="{868B6862-5CC5-4906-AC03-EA9661AD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4729" y="4853332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Постановка проблемы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26A6A3-D6D2-4951-8B04-EF51015D25DB}"/>
              </a:ext>
            </a:extLst>
          </p:cNvPr>
          <p:cNvSpPr/>
          <p:nvPr/>
        </p:nvSpPr>
        <p:spPr>
          <a:xfrm>
            <a:off x="15384373" y="8439704"/>
            <a:ext cx="6530608" cy="1248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84" name="Rectangle 10">
            <a:extLst>
              <a:ext uri="{FF2B5EF4-FFF2-40B4-BE49-F238E27FC236}">
                <a16:creationId xmlns:a16="http://schemas.microsoft.com/office/drawing/2014/main" id="{3D96BB99-3F6E-4E73-BA6B-A122D83B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6205" y="7872412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Результаты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BFD724-D51D-4DD6-A93A-40ABEA405C90}"/>
              </a:ext>
            </a:extLst>
          </p:cNvPr>
          <p:cNvSpPr/>
          <p:nvPr/>
        </p:nvSpPr>
        <p:spPr>
          <a:xfrm>
            <a:off x="22441094" y="5273752"/>
            <a:ext cx="6533885" cy="1345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86" name="TextBox 19">
            <a:extLst>
              <a:ext uri="{FF2B5EF4-FFF2-40B4-BE49-F238E27FC236}">
                <a16:creationId xmlns:a16="http://schemas.microsoft.com/office/drawing/2014/main" id="{43D130FF-027B-433C-BF4F-A381B032C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0573" y="15024981"/>
            <a:ext cx="6234926" cy="187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Формула для случая больших коммуникаций и формула Кардано практически совпали с поиском оптимального решения. Для случая малых коммуникаций большая разница объясняется тем, что формула была получена в грубом приближении. Тогда, если учесть порядок констант </a:t>
            </a:r>
            <a:r>
              <a:rPr lang="el-GR" sz="1600" b="0" i="0" u="none" strike="noStrike" dirty="0">
                <a:effectLst/>
                <a:latin typeface="arial" panose="020B0604020202020204" pitchFamily="34" charset="0"/>
              </a:rPr>
              <a:t>α</a:t>
            </a:r>
            <a:r>
              <a:rPr lang="ru-RU" sz="1600" dirty="0">
                <a:effectLst/>
                <a:latin typeface="arial" panose="020B0604020202020204" pitchFamily="34" charset="0"/>
              </a:rPr>
              <a:t>, </a:t>
            </a:r>
            <a:r>
              <a:rPr lang="el-GR" sz="1400" b="0" i="0" u="none" strike="noStrike" dirty="0">
                <a:effectLst/>
                <a:latin typeface="arial" panose="020B0604020202020204" pitchFamily="34" charset="0"/>
              </a:rPr>
              <a:t>β</a:t>
            </a:r>
            <a:r>
              <a:rPr lang="ru-RU" sz="1400" b="0" i="0" u="none" strike="noStrike" dirty="0">
                <a:effectLst/>
                <a:latin typeface="arial" panose="020B0604020202020204" pitchFamily="34" charset="0"/>
              </a:rPr>
              <a:t>,</a:t>
            </a:r>
            <a:r>
              <a:rPr lang="ru-RU" sz="1600" dirty="0">
                <a:effectLst/>
                <a:latin typeface="arial" panose="020B0604020202020204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то можно получить результат, приближённый к оптимальному: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2381" y="4853332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Эксперимент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6036AE-C83F-4AC9-800C-C6574727635F}"/>
              </a:ext>
            </a:extLst>
          </p:cNvPr>
          <p:cNvSpPr/>
          <p:nvPr/>
        </p:nvSpPr>
        <p:spPr>
          <a:xfrm>
            <a:off x="1310902" y="9091612"/>
            <a:ext cx="6533885" cy="1184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9742DD1E-D7E3-4AB1-8A17-D5B59B6A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714" y="9137844"/>
            <a:ext cx="6234926" cy="218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Сеть состоит из агентов, образующих звёздную топологию. Первый является главным узлом, а остальные связаны только с ним и нужны для дополнительной вычислительной мощности. Вычисления производятся с помощью сторонних узлов, а копии всех переменных оптимизации и связь между ячейками осуществляется через центральный узел. Задача сводится к минимизации следующей функции: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90" name="Rectangle 10">
            <a:extLst>
              <a:ext uri="{FF2B5EF4-FFF2-40B4-BE49-F238E27FC236}">
                <a16:creationId xmlns:a16="http://schemas.microsoft.com/office/drawing/2014/main" id="{8C463412-CC68-4A0F-AE72-68EF99EB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71" y="8524320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Вступление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F9F1CB-B8C6-0801-5F2F-1E24C6C2F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75" y="6233956"/>
            <a:ext cx="1871870" cy="1586472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A925DC45-D480-62DD-7326-56EEC621E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59" y="6387464"/>
            <a:ext cx="3486315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Целью данной работы является получение оптимального соотношения для распределения данных между сервером и локальными устройствами.</a:t>
            </a:r>
            <a:endParaRPr lang="ru-RU" sz="1559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32D2C86-55D1-6237-5EDA-7323E17B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149" y="12401468"/>
            <a:ext cx="6234926" cy="21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Полученную задачу можно решить, применяя алгоритм градиентного спуска для 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L-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гладкой и </a:t>
            </a:r>
            <a:r>
              <a:rPr lang="el-GR" sz="1600" b="0" i="0" u="none" strike="noStrike" dirty="0">
                <a:effectLst/>
                <a:latin typeface="arial" panose="020B0604020202020204" pitchFamily="34" charset="0"/>
              </a:rPr>
              <a:t>μ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сильно выпуклой функции 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r.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некоторых классов задач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где 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k = L/</a:t>
            </a:r>
            <a:r>
              <a:rPr lang="el-GR" sz="1800" b="0" i="0" u="none" strike="noStrike" dirty="0">
                <a:effectLst/>
                <a:latin typeface="arial" panose="020B0604020202020204" pitchFamily="34" charset="0"/>
              </a:rPr>
              <a:t>μ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не является большим числом, этот метод приемлем. Однако при очень больших 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k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алгоритм неэффективен. Это происходит, например, при высоких коммуникационных затратах.</a:t>
            </a:r>
          </a:p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Представим функцию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r(x)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виде: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F2BC6C71-983F-9DF3-EE77-FC8335DD09EF}"/>
              </a:ext>
            </a:extLst>
          </p:cNvPr>
          <p:cNvGrpSpPr/>
          <p:nvPr/>
        </p:nvGrpSpPr>
        <p:grpSpPr>
          <a:xfrm>
            <a:off x="1469714" y="11388613"/>
            <a:ext cx="6234926" cy="938995"/>
            <a:chOff x="1469714" y="11388613"/>
            <a:chExt cx="6234926" cy="938995"/>
          </a:xfrm>
        </p:grpSpPr>
        <p:sp>
          <p:nvSpPr>
            <p:cNvPr id="18" name="Скругленный прямоугольник 17">
              <a:extLst>
                <a:ext uri="{FF2B5EF4-FFF2-40B4-BE49-F238E27FC236}">
                  <a16:creationId xmlns:a16="http://schemas.microsoft.com/office/drawing/2014/main" id="{5B1E664B-22A1-DBCA-F404-965FB49322FE}"/>
                </a:ext>
              </a:extLst>
            </p:cNvPr>
            <p:cNvSpPr/>
            <p:nvPr/>
          </p:nvSpPr>
          <p:spPr bwMode="auto">
            <a:xfrm>
              <a:off x="1469714" y="11400290"/>
              <a:ext cx="6234926" cy="8933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8790E946-0267-3D9B-7ED4-EB350BB4F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878" y="11388613"/>
              <a:ext cx="2206528" cy="938995"/>
            </a:xfrm>
            <a:prstGeom prst="rect">
              <a:avLst/>
            </a:prstGeom>
          </p:spPr>
        </p:pic>
      </p:grp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5B3BC53B-E420-7CE1-9BFA-819E62D608E7}"/>
              </a:ext>
            </a:extLst>
          </p:cNvPr>
          <p:cNvGrpSpPr/>
          <p:nvPr/>
        </p:nvGrpSpPr>
        <p:grpSpPr>
          <a:xfrm>
            <a:off x="1469714" y="14547973"/>
            <a:ext cx="6234926" cy="1082887"/>
            <a:chOff x="1469714" y="14547973"/>
            <a:chExt cx="6234926" cy="1082887"/>
          </a:xfrm>
        </p:grpSpPr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39F54CD9-CD6E-A907-DC22-6C36B98C414E}"/>
                </a:ext>
              </a:extLst>
            </p:cNvPr>
            <p:cNvSpPr/>
            <p:nvPr/>
          </p:nvSpPr>
          <p:spPr bwMode="auto">
            <a:xfrm>
              <a:off x="1469714" y="14659735"/>
              <a:ext cx="6234926" cy="8933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4236EF3B-BEDA-0637-4EE8-9E99E31A3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750" y="14547973"/>
              <a:ext cx="4516854" cy="1082887"/>
            </a:xfrm>
            <a:prstGeom prst="rect">
              <a:avLst/>
            </a:prstGeom>
          </p:spPr>
        </p:pic>
      </p:grpSp>
      <p:sp>
        <p:nvSpPr>
          <p:cNvPr id="27" name="TextBox 19">
            <a:extLst>
              <a:ext uri="{FF2B5EF4-FFF2-40B4-BE49-F238E27FC236}">
                <a16:creationId xmlns:a16="http://schemas.microsoft.com/office/drawing/2014/main" id="{CC39E32E-2EFB-E4FA-1367-7455A30F2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714" y="15772544"/>
            <a:ext cx="6234926" cy="279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этой задачи была предложена модификация градиентного скользящего алгоритма из [1]. Все существующие алгоритмы градиентного скольжения были неприменимы к поставленной задаче, поскольку требовали выпуклости обеих функций и не обеспечивали оптимальных нижних оценок сложности как для локального вычисления градиента, так и для коммуникационных затрат. Однако данная модификация алгоритма восполняет пробелы. Приведём её ниже: 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9359F796-AE48-7A85-BF28-0FD3F7850422}"/>
              </a:ext>
            </a:extLst>
          </p:cNvPr>
          <p:cNvSpPr/>
          <p:nvPr/>
        </p:nvSpPr>
        <p:spPr bwMode="auto">
          <a:xfrm>
            <a:off x="1458149" y="18692812"/>
            <a:ext cx="6227812" cy="192652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45E7569-EADD-E207-2537-EA520D23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492" y="18807600"/>
            <a:ext cx="5844114" cy="180715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FC43E11-5682-5276-355A-AFFE73F8C21D}"/>
              </a:ext>
            </a:extLst>
          </p:cNvPr>
          <p:cNvSpPr txBox="1"/>
          <p:nvPr/>
        </p:nvSpPr>
        <p:spPr>
          <a:xfrm>
            <a:off x="7964905" y="8662737"/>
            <a:ext cx="184731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07CF95A1-10B0-B100-2996-9DA4E4F22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208" y="5524182"/>
            <a:ext cx="6234926" cy="2485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Работаем с алгоритмом 1. Найдём количество операций алгоритма за одну итерацию. В строке 5 происходит одна коммуникация, одно локальное вычисление, одно вычисление в центральном узле и дополнительное вычисление в центральном узле. В строке 6 - одна коммуникация, одно локальное вычисление и одно вычисление в центральном узле. Запишем общее время работы алгоритма в виде: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6AFF1852-06EC-DA11-A8B5-A04D844B5B01}"/>
              </a:ext>
            </a:extLst>
          </p:cNvPr>
          <p:cNvSpPr/>
          <p:nvPr/>
        </p:nvSpPr>
        <p:spPr bwMode="auto">
          <a:xfrm>
            <a:off x="8494208" y="8100397"/>
            <a:ext cx="6234926" cy="6864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D4F3C31-168C-D35D-6DB5-EAF8FAC55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49" y="8183058"/>
            <a:ext cx="6026535" cy="462721"/>
          </a:xfrm>
          <a:prstGeom prst="rect">
            <a:avLst/>
          </a:prstGeom>
        </p:spPr>
      </p:pic>
      <p:sp>
        <p:nvSpPr>
          <p:cNvPr id="52" name="TextBox 19">
            <a:extLst>
              <a:ext uri="{FF2B5EF4-FFF2-40B4-BE49-F238E27FC236}">
                <a16:creationId xmlns:a16="http://schemas.microsoft.com/office/drawing/2014/main" id="{F7750516-875F-A89E-07BB-AE3083D40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522" y="8956392"/>
            <a:ext cx="6234926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Наша задача - минимизировать данную функцию. Учитывая зависимость времени вычислений на локальном устройстве от его мощности и объема обрабатываемых им данных, а также, принимая во внимание оценки, приведенные в [1], получаем следующую оптимизационную задачу: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9E71E66F-2D80-52FC-647B-63CA76B66925}"/>
              </a:ext>
            </a:extLst>
          </p:cNvPr>
          <p:cNvGrpSpPr/>
          <p:nvPr/>
        </p:nvGrpSpPr>
        <p:grpSpPr>
          <a:xfrm>
            <a:off x="8494208" y="10615612"/>
            <a:ext cx="6234926" cy="1328545"/>
            <a:chOff x="8494208" y="10615612"/>
            <a:chExt cx="6234926" cy="1328545"/>
          </a:xfrm>
        </p:grpSpPr>
        <p:sp>
          <p:nvSpPr>
            <p:cNvPr id="48" name="Скругленный прямоугольник 47">
              <a:extLst>
                <a:ext uri="{FF2B5EF4-FFF2-40B4-BE49-F238E27FC236}">
                  <a16:creationId xmlns:a16="http://schemas.microsoft.com/office/drawing/2014/main" id="{11692B50-17E2-E4E0-D672-5D30CCC53AD8}"/>
                </a:ext>
              </a:extLst>
            </p:cNvPr>
            <p:cNvSpPr/>
            <p:nvPr/>
          </p:nvSpPr>
          <p:spPr bwMode="auto">
            <a:xfrm>
              <a:off x="8494208" y="10615612"/>
              <a:ext cx="6234926" cy="1328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2BC5B30B-6DB6-FB23-F4A3-A332AD3F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606" y="10740392"/>
              <a:ext cx="1085611" cy="492330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A006783-90FD-71BC-CC16-0D59D5E6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623" y="11125776"/>
              <a:ext cx="1923362" cy="613899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3333A861-2C29-AAE1-2BDE-46EB6265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350" y="11107902"/>
              <a:ext cx="3107392" cy="649649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A06A610F-F89C-7739-2775-9FF14E89B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839" y="10719923"/>
              <a:ext cx="1897659" cy="243985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E5F9DB1E-F979-55F6-8CC6-CAC8C6D9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1150" y="10705527"/>
              <a:ext cx="1512856" cy="258860"/>
            </a:xfrm>
            <a:prstGeom prst="rect">
              <a:avLst/>
            </a:prstGeom>
          </p:spPr>
        </p:pic>
      </p:grpSp>
      <p:sp>
        <p:nvSpPr>
          <p:cNvPr id="65" name="TextBox 19">
            <a:extLst>
              <a:ext uri="{FF2B5EF4-FFF2-40B4-BE49-F238E27FC236}">
                <a16:creationId xmlns:a16="http://schemas.microsoft.com/office/drawing/2014/main" id="{F93D5DC5-741C-5199-C75B-94A52216F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006" y="11984412"/>
            <a:ext cx="6234926" cy="118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работе рассматриваются два случая:</a:t>
            </a: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случая (1) получается следующая итоговая функция:</a:t>
            </a:r>
          </a:p>
          <a:p>
            <a:pPr algn="just">
              <a:lnSpc>
                <a:spcPct val="110000"/>
              </a:lnSpc>
            </a:pPr>
            <a:endParaRPr lang="ru-RU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910CA9FC-7389-1BEA-0CA2-EFAFF7B949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406" y="12137858"/>
            <a:ext cx="2246256" cy="297391"/>
          </a:xfrm>
          <a:prstGeom prst="rect">
            <a:avLst/>
          </a:prstGeom>
        </p:spPr>
      </p:pic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0907AA22-D995-E7C8-F844-088EBC57A27B}"/>
              </a:ext>
            </a:extLst>
          </p:cNvPr>
          <p:cNvGrpSpPr/>
          <p:nvPr/>
        </p:nvGrpSpPr>
        <p:grpSpPr>
          <a:xfrm>
            <a:off x="8458522" y="12977812"/>
            <a:ext cx="6234926" cy="1447800"/>
            <a:chOff x="8458522" y="12977812"/>
            <a:chExt cx="6234926" cy="1447800"/>
          </a:xfrm>
        </p:grpSpPr>
        <p:sp>
          <p:nvSpPr>
            <p:cNvPr id="67" name="Скругленный прямоугольник 66">
              <a:extLst>
                <a:ext uri="{FF2B5EF4-FFF2-40B4-BE49-F238E27FC236}">
                  <a16:creationId xmlns:a16="http://schemas.microsoft.com/office/drawing/2014/main" id="{613B7B40-1851-0AA9-ABBD-79105FE6CF83}"/>
                </a:ext>
              </a:extLst>
            </p:cNvPr>
            <p:cNvSpPr/>
            <p:nvPr/>
          </p:nvSpPr>
          <p:spPr bwMode="auto">
            <a:xfrm>
              <a:off x="8458522" y="12977812"/>
              <a:ext cx="6234926" cy="1447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6B72C2AF-7189-4EB3-D199-0AEC3458C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490" y="13204673"/>
              <a:ext cx="734728" cy="611339"/>
            </a:xfrm>
            <a:prstGeom prst="rect">
              <a:avLst/>
            </a:prstGeom>
          </p:spPr>
        </p:pic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F3C1ADAE-83FB-F4EB-CD6E-346E7E1A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3537" y="13169032"/>
              <a:ext cx="2951188" cy="333634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D1E31E81-E593-9E68-A98A-0050A37E7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6399" y="13003346"/>
              <a:ext cx="1800760" cy="645900"/>
            </a:xfrm>
            <a:prstGeom prst="rect">
              <a:avLst/>
            </a:prstGeom>
          </p:spPr>
        </p:pic>
        <p:pic>
          <p:nvPicPr>
            <p:cNvPr id="98" name="Рисунок 97">
              <a:extLst>
                <a:ext uri="{FF2B5EF4-FFF2-40B4-BE49-F238E27FC236}">
                  <a16:creationId xmlns:a16="http://schemas.microsoft.com/office/drawing/2014/main" id="{5035A124-F0EC-F95F-C93E-322AFEF9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5789" y="13689849"/>
              <a:ext cx="2241217" cy="669851"/>
            </a:xfrm>
            <a:prstGeom prst="rect">
              <a:avLst/>
            </a:prstGeom>
          </p:spPr>
        </p:pic>
      </p:grpSp>
      <p:sp>
        <p:nvSpPr>
          <p:cNvPr id="103" name="TextBox 19">
            <a:extLst>
              <a:ext uri="{FF2B5EF4-FFF2-40B4-BE49-F238E27FC236}">
                <a16:creationId xmlns:a16="http://schemas.microsoft.com/office/drawing/2014/main" id="{B3DC42EA-E5D2-86DD-7D49-37664F6A5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8585" y="14447168"/>
            <a:ext cx="6234926" cy="43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(2) аналогично получаем:</a:t>
            </a:r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C6AB4212-9A1C-F6D7-C629-CB975636C743}"/>
              </a:ext>
            </a:extLst>
          </p:cNvPr>
          <p:cNvGrpSpPr/>
          <p:nvPr/>
        </p:nvGrpSpPr>
        <p:grpSpPr>
          <a:xfrm>
            <a:off x="8494208" y="15042032"/>
            <a:ext cx="6234926" cy="1447800"/>
            <a:chOff x="8494208" y="15042032"/>
            <a:chExt cx="6234926" cy="1447800"/>
          </a:xfrm>
        </p:grpSpPr>
        <p:sp>
          <p:nvSpPr>
            <p:cNvPr id="99" name="Скругленный прямоугольник 98">
              <a:extLst>
                <a:ext uri="{FF2B5EF4-FFF2-40B4-BE49-F238E27FC236}">
                  <a16:creationId xmlns:a16="http://schemas.microsoft.com/office/drawing/2014/main" id="{192F0AEE-34B3-BBE1-3CBD-9F0EC87E2AC8}"/>
                </a:ext>
              </a:extLst>
            </p:cNvPr>
            <p:cNvSpPr/>
            <p:nvPr/>
          </p:nvSpPr>
          <p:spPr bwMode="auto">
            <a:xfrm>
              <a:off x="8494208" y="15042032"/>
              <a:ext cx="6234926" cy="1447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56DAE779-ED9B-6C4A-2F22-9319AFEF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176" y="15268893"/>
              <a:ext cx="734728" cy="611339"/>
            </a:xfrm>
            <a:prstGeom prst="rect">
              <a:avLst/>
            </a:prstGeom>
          </p:spPr>
        </p:pic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09317FD7-5B20-5C26-5C46-518774AB2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223" y="15233252"/>
              <a:ext cx="2951188" cy="333634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4F066EF2-818B-EB53-D5E0-9619A8B1D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75" y="15754069"/>
              <a:ext cx="2241217" cy="669851"/>
            </a:xfrm>
            <a:prstGeom prst="rect">
              <a:avLst/>
            </a:prstGeom>
          </p:spPr>
        </p:pic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954C75AD-D5FF-05A0-0AF8-F34D18A9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4069" y="15083863"/>
              <a:ext cx="2028593" cy="669851"/>
            </a:xfrm>
            <a:prstGeom prst="rect">
              <a:avLst/>
            </a:prstGeom>
          </p:spPr>
        </p:pic>
      </p:grpSp>
      <p:sp>
        <p:nvSpPr>
          <p:cNvPr id="106" name="Rectangle 81">
            <a:extLst>
              <a:ext uri="{FF2B5EF4-FFF2-40B4-BE49-F238E27FC236}">
                <a16:creationId xmlns:a16="http://schemas.microsoft.com/office/drawing/2014/main" id="{98141535-3E5A-FBF5-8396-09E34C207C3C}"/>
              </a:ext>
            </a:extLst>
          </p:cNvPr>
          <p:cNvSpPr/>
          <p:nvPr/>
        </p:nvSpPr>
        <p:spPr>
          <a:xfrm>
            <a:off x="8324373" y="17937413"/>
            <a:ext cx="6533885" cy="2986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 dirty="0">
              <a:latin typeface="+mj-lt"/>
            </a:endParaRPr>
          </a:p>
        </p:txBody>
      </p:sp>
      <p:sp>
        <p:nvSpPr>
          <p:cNvPr id="107" name="Rectangle 10">
            <a:extLst>
              <a:ext uri="{FF2B5EF4-FFF2-40B4-BE49-F238E27FC236}">
                <a16:creationId xmlns:a16="http://schemas.microsoft.com/office/drawing/2014/main" id="{75A39F71-03E6-687C-76F8-A21275286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4373" y="17350046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Методология решения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112" name="Rectangle 81">
            <a:extLst>
              <a:ext uri="{FF2B5EF4-FFF2-40B4-BE49-F238E27FC236}">
                <a16:creationId xmlns:a16="http://schemas.microsoft.com/office/drawing/2014/main" id="{D4D68AB6-7D95-E5A1-E9C3-70161B7FE23C}"/>
              </a:ext>
            </a:extLst>
          </p:cNvPr>
          <p:cNvSpPr/>
          <p:nvPr/>
        </p:nvSpPr>
        <p:spPr>
          <a:xfrm>
            <a:off x="15381095" y="4832270"/>
            <a:ext cx="6533885" cy="258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110" name="TextBox 19">
            <a:extLst>
              <a:ext uri="{FF2B5EF4-FFF2-40B4-BE49-F238E27FC236}">
                <a16:creationId xmlns:a16="http://schemas.microsoft.com/office/drawing/2014/main" id="{726407B6-3C37-DF85-BDE2-190D43B59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7235" y="5012897"/>
            <a:ext cx="6234926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случае (2) не удаётся найти аналитическое решение в общем случае, то есть при любом времени коммуникаций, так как в ходе поиска возникает уравнение высоких степеней. Поэтому для данной задачи решение искалось в двух предельных ситуациях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: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3" name="TextBox 19">
            <a:extLst>
              <a:ext uri="{FF2B5EF4-FFF2-40B4-BE49-F238E27FC236}">
                <a16:creationId xmlns:a16="http://schemas.microsoft.com/office/drawing/2014/main" id="{863CAE43-715C-E81C-6F9D-FF439319B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040" y="18062202"/>
            <a:ext cx="6234926" cy="218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случае (1) получение аналитической формулы сводится к поиску корней уравнения третьей степени следующего вида:</a:t>
            </a:r>
          </a:p>
          <a:p>
            <a:pPr marL="268288" indent="-268288"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    Решение такого уравнения ищется с помощью формулы Кардано, причём в нашем случае получается лишь единственный вещественный корень, который и будет искомым.</a:t>
            </a:r>
          </a:p>
        </p:txBody>
      </p: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2E4171D9-B108-CDF7-FFC1-C8447FB8D6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099" y="18724132"/>
            <a:ext cx="1515347" cy="268058"/>
          </a:xfrm>
          <a:prstGeom prst="rect">
            <a:avLst/>
          </a:prstGeom>
        </p:spPr>
      </p:pic>
      <p:sp>
        <p:nvSpPr>
          <p:cNvPr id="116" name="TextBox 19">
            <a:extLst>
              <a:ext uri="{FF2B5EF4-FFF2-40B4-BE49-F238E27FC236}">
                <a16:creationId xmlns:a16="http://schemas.microsoft.com/office/drawing/2014/main" id="{F99C8685-A783-D95E-8E73-F32647413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7235" y="8606708"/>
            <a:ext cx="6234926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Рассмотрим отдельно случаи (1) и (2). Результатом в обоих будет количество данных на сервере, причём данные между остальными устройствами распределяются равномерно относительно их мощностей. </a:t>
            </a:r>
          </a:p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Также будем рассматривать две ситуации:</a:t>
            </a:r>
          </a:p>
        </p:txBody>
      </p:sp>
      <p:grpSp>
        <p:nvGrpSpPr>
          <p:cNvPr id="1024" name="Группа 1023">
            <a:extLst>
              <a:ext uri="{FF2B5EF4-FFF2-40B4-BE49-F238E27FC236}">
                <a16:creationId xmlns:a16="http://schemas.microsoft.com/office/drawing/2014/main" id="{8FD59332-EDB6-60E1-5F39-B6870FC661E8}"/>
              </a:ext>
            </a:extLst>
          </p:cNvPr>
          <p:cNvGrpSpPr/>
          <p:nvPr/>
        </p:nvGrpSpPr>
        <p:grpSpPr>
          <a:xfrm>
            <a:off x="15862485" y="12109165"/>
            <a:ext cx="5675921" cy="1630647"/>
            <a:chOff x="15515684" y="9870150"/>
            <a:chExt cx="6234926" cy="1745817"/>
          </a:xfrm>
        </p:grpSpPr>
        <p:sp>
          <p:nvSpPr>
            <p:cNvPr id="117" name="Скругленный прямоугольник 116">
              <a:extLst>
                <a:ext uri="{FF2B5EF4-FFF2-40B4-BE49-F238E27FC236}">
                  <a16:creationId xmlns:a16="http://schemas.microsoft.com/office/drawing/2014/main" id="{E16A174A-033F-6FA7-EA06-4CD4C40CE1CB}"/>
                </a:ext>
              </a:extLst>
            </p:cNvPr>
            <p:cNvSpPr/>
            <p:nvPr/>
          </p:nvSpPr>
          <p:spPr bwMode="auto">
            <a:xfrm>
              <a:off x="15515684" y="9870150"/>
              <a:ext cx="6234926" cy="1745817"/>
            </a:xfrm>
            <a:prstGeom prst="roundRect">
              <a:avLst/>
            </a:prstGeom>
            <a:solidFill>
              <a:srgbClr val="FFD9D8"/>
            </a:solidFill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119" name="Рисунок 118">
              <a:extLst>
                <a:ext uri="{FF2B5EF4-FFF2-40B4-BE49-F238E27FC236}">
                  <a16:creationId xmlns:a16="http://schemas.microsoft.com/office/drawing/2014/main" id="{C08C08B3-5F8B-F99A-38DC-C3E805944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"/>
            <a:stretch/>
          </p:blipFill>
          <p:spPr>
            <a:xfrm>
              <a:off x="15887549" y="10029545"/>
              <a:ext cx="5607420" cy="1380755"/>
            </a:xfrm>
            <a:prstGeom prst="rect">
              <a:avLst/>
            </a:prstGeom>
          </p:spPr>
        </p:pic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1A82B78C-11AD-97A1-3C44-72EE6701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1180" y="10310812"/>
              <a:ext cx="191278" cy="228600"/>
            </a:xfrm>
            <a:prstGeom prst="rect">
              <a:avLst/>
            </a:prstGeom>
          </p:spPr>
        </p:pic>
      </p:grpSp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1565F81C-C490-D530-0109-283A32A0080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1" r="55143" b="-1"/>
          <a:stretch/>
        </p:blipFill>
        <p:spPr>
          <a:xfrm>
            <a:off x="15802174" y="10304413"/>
            <a:ext cx="1718863" cy="256038"/>
          </a:xfrm>
          <a:prstGeom prst="rect">
            <a:avLst/>
          </a:prstGeom>
        </p:spPr>
      </p:pic>
      <p:sp>
        <p:nvSpPr>
          <p:cNvPr id="1032" name="TextBox 19">
            <a:extLst>
              <a:ext uri="{FF2B5EF4-FFF2-40B4-BE49-F238E27FC236}">
                <a16:creationId xmlns:a16="http://schemas.microsoft.com/office/drawing/2014/main" id="{236810C5-2338-C317-BEFE-B4FF9A725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47" y="10421081"/>
            <a:ext cx="574874" cy="43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где</a:t>
            </a:r>
          </a:p>
        </p:txBody>
      </p:sp>
      <p:sp>
        <p:nvSpPr>
          <p:cNvPr id="1033" name="TextBox 19">
            <a:extLst>
              <a:ext uri="{FF2B5EF4-FFF2-40B4-BE49-F238E27FC236}">
                <a16:creationId xmlns:a16="http://schemas.microsoft.com/office/drawing/2014/main" id="{D6B85890-E14F-6451-99A4-19348E2B6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592" y="11152437"/>
            <a:ext cx="6234926" cy="85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 учётом этого, получим решения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(1)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(2)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.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Точное решение в случае (1):</a:t>
            </a:r>
          </a:p>
        </p:txBody>
      </p:sp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187B3B81-1429-4698-7EC3-528049A8CE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852" y="10210079"/>
            <a:ext cx="2041736" cy="971788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66164B58-4AE1-E2AB-6983-051D47D3C87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3" t="-14890" b="-1"/>
          <a:stretch/>
        </p:blipFill>
        <p:spPr>
          <a:xfrm>
            <a:off x="15840485" y="10760309"/>
            <a:ext cx="1718863" cy="283199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59B9BDB4-B303-2C90-7C8B-F1ABBC2B9D5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505" y="13839817"/>
            <a:ext cx="4276503" cy="1576395"/>
          </a:xfrm>
          <a:prstGeom prst="rect">
            <a:avLst/>
          </a:prstGeom>
        </p:spPr>
      </p:pic>
      <p:sp>
        <p:nvSpPr>
          <p:cNvPr id="1042" name="TextBox 19">
            <a:extLst>
              <a:ext uri="{FF2B5EF4-FFF2-40B4-BE49-F238E27FC236}">
                <a16:creationId xmlns:a16="http://schemas.microsoft.com/office/drawing/2014/main" id="{9147B95B-AD71-B98F-D189-B3971B970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5684" y="15444667"/>
            <a:ext cx="6234926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Случай (2)</a:t>
            </a:r>
          </a:p>
        </p:txBody>
      </p:sp>
      <p:sp>
        <p:nvSpPr>
          <p:cNvPr id="1043" name="TextBox 19">
            <a:extLst>
              <a:ext uri="{FF2B5EF4-FFF2-40B4-BE49-F238E27FC236}">
                <a16:creationId xmlns:a16="http://schemas.microsoft.com/office/drawing/2014/main" id="{1ADA2414-7AEE-2B36-B87B-1F033CCD7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9774" y="15844957"/>
            <a:ext cx="5736232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74638" indent="-274638" algn="just">
              <a:lnSpc>
                <a:spcPct val="110000"/>
              </a:lnSpc>
            </a:pP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2.1.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Малые коммуникации</a:t>
            </a:r>
          </a:p>
        </p:txBody>
      </p:sp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CE3C7D2A-3535-5E15-CD31-9739BD06262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40" y="6583666"/>
            <a:ext cx="3864516" cy="832182"/>
          </a:xfrm>
          <a:prstGeom prst="rect">
            <a:avLst/>
          </a:prstGeom>
        </p:spPr>
      </p:pic>
      <p:sp>
        <p:nvSpPr>
          <p:cNvPr id="1046" name="TextBox 19">
            <a:extLst>
              <a:ext uri="{FF2B5EF4-FFF2-40B4-BE49-F238E27FC236}">
                <a16:creationId xmlns:a16="http://schemas.microsoft.com/office/drawing/2014/main" id="{DC8C191C-84E9-E63D-A4CE-E52DCAF65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9774" y="16816267"/>
            <a:ext cx="5736232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74638" indent="-274638"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2.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2.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Большие коммуникации</a:t>
            </a:r>
          </a:p>
        </p:txBody>
      </p:sp>
      <p:sp>
        <p:nvSpPr>
          <p:cNvPr id="1049" name="Скругленный прямоугольник 1048">
            <a:extLst>
              <a:ext uri="{FF2B5EF4-FFF2-40B4-BE49-F238E27FC236}">
                <a16:creationId xmlns:a16="http://schemas.microsoft.com/office/drawing/2014/main" id="{7F22C517-FF8D-F365-A811-81AA462E479E}"/>
              </a:ext>
            </a:extLst>
          </p:cNvPr>
          <p:cNvSpPr/>
          <p:nvPr/>
        </p:nvSpPr>
        <p:spPr bwMode="auto">
          <a:xfrm>
            <a:off x="15862485" y="16272560"/>
            <a:ext cx="5523521" cy="439052"/>
          </a:xfrm>
          <a:prstGeom prst="roundRect">
            <a:avLst/>
          </a:prstGeom>
          <a:solidFill>
            <a:srgbClr val="FFD9D8"/>
          </a:solidFill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2B4B547C-E559-9BDA-EEAE-15E530A687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838" y="16309366"/>
            <a:ext cx="725717" cy="36977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85F5ED8C-FDD0-2F1A-4980-0D55061B52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750" y="17981322"/>
            <a:ext cx="3353876" cy="406690"/>
          </a:xfrm>
          <a:prstGeom prst="rect">
            <a:avLst/>
          </a:prstGeom>
        </p:spPr>
      </p:pic>
      <p:grpSp>
        <p:nvGrpSpPr>
          <p:cNvPr id="1061" name="Группа 1060">
            <a:extLst>
              <a:ext uri="{FF2B5EF4-FFF2-40B4-BE49-F238E27FC236}">
                <a16:creationId xmlns:a16="http://schemas.microsoft.com/office/drawing/2014/main" id="{AB8B8D88-4F0B-B112-43D3-9BCE7DD2733F}"/>
              </a:ext>
            </a:extLst>
          </p:cNvPr>
          <p:cNvGrpSpPr/>
          <p:nvPr/>
        </p:nvGrpSpPr>
        <p:grpSpPr>
          <a:xfrm>
            <a:off x="15882937" y="17271410"/>
            <a:ext cx="5523521" cy="583202"/>
            <a:chOff x="15882937" y="17271410"/>
            <a:chExt cx="5523521" cy="583202"/>
          </a:xfrm>
        </p:grpSpPr>
        <p:sp>
          <p:nvSpPr>
            <p:cNvPr id="1050" name="Скругленный прямоугольник 1049">
              <a:extLst>
                <a:ext uri="{FF2B5EF4-FFF2-40B4-BE49-F238E27FC236}">
                  <a16:creationId xmlns:a16="http://schemas.microsoft.com/office/drawing/2014/main" id="{EFE41136-9B3E-339B-F2A4-3E80E1C59D42}"/>
                </a:ext>
              </a:extLst>
            </p:cNvPr>
            <p:cNvSpPr/>
            <p:nvPr/>
          </p:nvSpPr>
          <p:spPr bwMode="auto">
            <a:xfrm>
              <a:off x="15882937" y="17300067"/>
              <a:ext cx="5523521" cy="554545"/>
            </a:xfrm>
            <a:prstGeom prst="roundRect">
              <a:avLst/>
            </a:prstGeom>
            <a:solidFill>
              <a:srgbClr val="FFD9D8"/>
            </a:solidFill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1057" name="Рисунок 1056">
              <a:extLst>
                <a:ext uri="{FF2B5EF4-FFF2-40B4-BE49-F238E27FC236}">
                  <a16:creationId xmlns:a16="http://schemas.microsoft.com/office/drawing/2014/main" id="{E6240DD1-2699-D628-965B-D8B3782F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2805" y="17271410"/>
              <a:ext cx="1641084" cy="489146"/>
            </a:xfrm>
            <a:prstGeom prst="rect">
              <a:avLst/>
            </a:prstGeom>
          </p:spPr>
        </p:pic>
      </p:grpSp>
      <p:sp>
        <p:nvSpPr>
          <p:cNvPr id="1058" name="TextBox 19">
            <a:extLst>
              <a:ext uri="{FF2B5EF4-FFF2-40B4-BE49-F238E27FC236}">
                <a16:creationId xmlns:a16="http://schemas.microsoft.com/office/drawing/2014/main" id="{93E64098-A226-F524-12CE-447E7E407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592" y="18569373"/>
            <a:ext cx="6149214" cy="187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Заметим, что задача свелась к решению уравнения относительно     . Мы не всегда можем найти аналитическое решение, например, в случае (2). Однако всегда можно решить задачу численно, поскольку функция на рассматриваемых промежутках является монотонной и непрерывной. </a:t>
            </a:r>
          </a:p>
        </p:txBody>
      </p:sp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6F497AAC-ED76-B473-3381-5DDA431A75A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606" y="18962880"/>
            <a:ext cx="196911" cy="235333"/>
          </a:xfrm>
          <a:prstGeom prst="rect">
            <a:avLst/>
          </a:prstGeom>
        </p:spPr>
      </p:pic>
      <p:sp>
        <p:nvSpPr>
          <p:cNvPr id="1062" name="TextBox 19">
            <a:extLst>
              <a:ext uri="{FF2B5EF4-FFF2-40B4-BE49-F238E27FC236}">
                <a16:creationId xmlns:a16="http://schemas.microsoft.com/office/drawing/2014/main" id="{5A38B875-F788-6341-C814-079D2872C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3458" y="5434012"/>
            <a:ext cx="6210591" cy="348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/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экспериментов рассмотрим задачу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”Ridge Regression”:</a:t>
            </a:r>
          </a:p>
          <a:p>
            <a:pPr algn="just"/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/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/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/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Мы </a:t>
            </a:r>
            <a:r>
              <a:rPr lang="ru-RU" sz="1800" dirty="0" err="1">
                <a:effectLst/>
                <a:latin typeface="Quattrocento Sans" panose="020B0502050000020003" pitchFamily="34" charset="0"/>
                <a:cs typeface="Arial" pitchFamily="34" charset="0"/>
              </a:rPr>
              <a:t>просимулировали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работу Алгоритма 1 на </a:t>
            </a:r>
            <a:r>
              <a:rPr lang="ru-RU" sz="1800" dirty="0" err="1">
                <a:effectLst/>
                <a:latin typeface="Quattrocento Sans" panose="020B0502050000020003" pitchFamily="34" charset="0"/>
                <a:cs typeface="Arial" pitchFamily="34" charset="0"/>
              </a:rPr>
              <a:t>датасете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размером 100 000 строк. Для поиска </a:t>
            </a:r>
            <a:r>
              <a:rPr lang="en-US" sz="1800" dirty="0" err="1">
                <a:effectLst/>
                <a:latin typeface="Quattrocento Sans" panose="020B0502050000020003" pitchFamily="34" charset="0"/>
                <a:cs typeface="Arial" pitchFamily="34" charset="0"/>
              </a:rPr>
              <a:t>argmin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мы использовали итеративный метод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OGM-G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из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[2].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После экспериментального расчёта количества итераций для достижения определённой точности было проведено сравнение времени работы на равномерном распределении данных с временем на полученном нами.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Получили следующие результаты: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98F59120-AA1B-83DE-70F3-5DF25398E3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876" y="5858451"/>
            <a:ext cx="5319530" cy="529013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8DAA4735-77F1-34BD-872E-6600938A164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3930812" y="9151008"/>
            <a:ext cx="3611658" cy="2833404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9A34907E-417F-74D8-13A0-2A2ED1ABADC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3930811" y="12045190"/>
            <a:ext cx="3615755" cy="2837622"/>
          </a:xfrm>
          <a:prstGeom prst="rect">
            <a:avLst/>
          </a:prstGeom>
        </p:spPr>
      </p:pic>
      <p:grpSp>
        <p:nvGrpSpPr>
          <p:cNvPr id="1071" name="Группа 1070">
            <a:extLst>
              <a:ext uri="{FF2B5EF4-FFF2-40B4-BE49-F238E27FC236}">
                <a16:creationId xmlns:a16="http://schemas.microsoft.com/office/drawing/2014/main" id="{17C28671-20D3-A008-784E-93F180CD69A6}"/>
              </a:ext>
            </a:extLst>
          </p:cNvPr>
          <p:cNvGrpSpPr/>
          <p:nvPr/>
        </p:nvGrpSpPr>
        <p:grpSpPr>
          <a:xfrm>
            <a:off x="22441094" y="19110847"/>
            <a:ext cx="6533885" cy="1812997"/>
            <a:chOff x="22413979" y="17483182"/>
            <a:chExt cx="6533885" cy="181299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5D5CB20-8752-4D75-A601-0EEB3443D27F}"/>
                </a:ext>
              </a:extLst>
            </p:cNvPr>
            <p:cNvSpPr/>
            <p:nvPr/>
          </p:nvSpPr>
          <p:spPr>
            <a:xfrm>
              <a:off x="22413979" y="18062202"/>
              <a:ext cx="6533885" cy="1233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/>
              </a:defPPr>
            </a:lstStyle>
            <a:p>
              <a:pPr algn="ctr"/>
              <a:endParaRPr lang="en-US" sz="6236">
                <a:latin typeface="+mj-lt"/>
              </a:endParaRPr>
            </a:p>
          </p:txBody>
        </p:sp>
        <p:sp>
          <p:nvSpPr>
            <p:cNvPr id="93" name="Rectangle 10">
              <a:extLst>
                <a:ext uri="{FF2B5EF4-FFF2-40B4-BE49-F238E27FC236}">
                  <a16:creationId xmlns:a16="http://schemas.microsoft.com/office/drawing/2014/main" id="{5EDC1F28-88BB-4DAD-9112-B4904B4A7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3979" y="17483182"/>
              <a:ext cx="6533885" cy="567292"/>
            </a:xfrm>
            <a:prstGeom prst="snipRoundRect">
              <a:avLst>
                <a:gd name="adj1" fmla="val 0"/>
                <a:gd name="adj2" fmla="val 46622"/>
              </a:avLst>
            </a:prstGeom>
            <a:solidFill>
              <a:schemeClr val="bg1">
                <a:lumMod val="50000"/>
              </a:schemeClr>
            </a:solidFill>
            <a:ln w="12700">
              <a:noFill/>
              <a:miter lim="800000"/>
            </a:ln>
          </p:spPr>
          <p:txBody>
            <a:bodyPr wrap="none" lIns="178197" tIns="47519" rIns="178197" bIns="44538" anchor="ctr" anchorCtr="0"/>
            <a:lstStyle>
              <a:defPPr>
                <a:defRPr kern="1200"/>
              </a:defPPr>
            </a:lstStyle>
            <a:p>
              <a:pPr defTabSz="3054801">
                <a:defRPr/>
              </a:pPr>
              <a:r>
                <a:rPr lang="ru-RU" sz="2339" b="1" dirty="0">
                  <a:solidFill>
                    <a:schemeClr val="bg1"/>
                  </a:solidFill>
                  <a:effectLst/>
                  <a:latin typeface="Quattrocento" panose="02020802030000000404" pitchFamily="18" charset="0"/>
                </a:rPr>
                <a:t>Источники</a:t>
              </a:r>
              <a:endParaRPr lang="en-US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endParaRPr>
            </a:p>
          </p:txBody>
        </p:sp>
        <p:pic>
          <p:nvPicPr>
            <p:cNvPr id="1067" name="Рисунок 1066">
              <a:extLst>
                <a:ext uri="{FF2B5EF4-FFF2-40B4-BE49-F238E27FC236}">
                  <a16:creationId xmlns:a16="http://schemas.microsoft.com/office/drawing/2014/main" id="{D3909BAA-26DB-A275-E8FD-57FCC0D68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2681405" y="18217464"/>
              <a:ext cx="6092643" cy="475348"/>
            </a:xfrm>
            <a:prstGeom prst="rect">
              <a:avLst/>
            </a:prstGeom>
          </p:spPr>
        </p:pic>
        <p:pic>
          <p:nvPicPr>
            <p:cNvPr id="1068" name="Рисунок 1067">
              <a:extLst>
                <a:ext uri="{FF2B5EF4-FFF2-40B4-BE49-F238E27FC236}">
                  <a16:creationId xmlns:a16="http://schemas.microsoft.com/office/drawing/2014/main" id="{4FDD2E37-3BBA-B9B6-8D8A-57B6089B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2681405" y="18828728"/>
              <a:ext cx="6092644" cy="306676"/>
            </a:xfrm>
            <a:prstGeom prst="rect">
              <a:avLst/>
            </a:prstGeom>
          </p:spPr>
        </p:pic>
        <p:pic>
          <p:nvPicPr>
            <p:cNvPr id="1069" name="Рисунок 1068">
              <a:extLst>
                <a:ext uri="{FF2B5EF4-FFF2-40B4-BE49-F238E27FC236}">
                  <a16:creationId xmlns:a16="http://schemas.microsoft.com/office/drawing/2014/main" id="{02263F49-003C-20CC-7A2A-DEC13DFF9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1" r="-1" b="63679"/>
            <a:stretch/>
          </p:blipFill>
          <p:spPr>
            <a:xfrm>
              <a:off x="22507589" y="18235612"/>
              <a:ext cx="146603" cy="152400"/>
            </a:xfrm>
            <a:prstGeom prst="rect">
              <a:avLst/>
            </a:prstGeom>
          </p:spPr>
        </p:pic>
        <p:pic>
          <p:nvPicPr>
            <p:cNvPr id="1070" name="Рисунок 1069">
              <a:extLst>
                <a:ext uri="{FF2B5EF4-FFF2-40B4-BE49-F238E27FC236}">
                  <a16:creationId xmlns:a16="http://schemas.microsoft.com/office/drawing/2014/main" id="{884A401D-55E8-706C-C455-1CDB199F3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1" t="68402" r="-1"/>
            <a:stretch/>
          </p:blipFill>
          <p:spPr>
            <a:xfrm>
              <a:off x="22508037" y="18839840"/>
              <a:ext cx="146603" cy="132582"/>
            </a:xfrm>
            <a:prstGeom prst="rect">
              <a:avLst/>
            </a:prstGeom>
          </p:spPr>
        </p:pic>
      </p:grpSp>
      <p:sp>
        <p:nvSpPr>
          <p:cNvPr id="1074" name="Скругленный прямоугольник 1073">
            <a:extLst>
              <a:ext uri="{FF2B5EF4-FFF2-40B4-BE49-F238E27FC236}">
                <a16:creationId xmlns:a16="http://schemas.microsoft.com/office/drawing/2014/main" id="{F6EC7033-AF95-F40B-C5C0-DCCB6F6F1A89}"/>
              </a:ext>
            </a:extLst>
          </p:cNvPr>
          <p:cNvSpPr/>
          <p:nvPr/>
        </p:nvSpPr>
        <p:spPr bwMode="auto">
          <a:xfrm>
            <a:off x="22669130" y="17044167"/>
            <a:ext cx="6104919" cy="1047621"/>
          </a:xfrm>
          <a:prstGeom prst="roundRect">
            <a:avLst/>
          </a:prstGeom>
          <a:solidFill>
            <a:srgbClr val="FFD9D8"/>
          </a:solidFill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DD7AF727-F883-DA1C-4663-797E96198F4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197" y="17104161"/>
            <a:ext cx="2743201" cy="906236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ponderingpeacock|08-2022"/>
</p:tagLst>
</file>

<file path=ppt/theme/theme1.xml><?xml version="1.0" encoding="utf-8"?>
<a:theme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678</Words>
  <Application>Microsoft Macintosh PowerPoint</Application>
  <PresentationFormat>Произвольный</PresentationFormat>
  <Paragraphs>42</Paragraphs>
  <Slides>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8" baseType="lpstr">
      <vt:lpstr>Quattrocento Sans</vt:lpstr>
      <vt:lpstr>Arial</vt:lpstr>
      <vt:lpstr>Arial</vt:lpstr>
      <vt:lpstr>Times New Roman</vt:lpstr>
      <vt:lpstr>Quattrocento</vt:lpstr>
      <vt:lpstr>Courier New</vt:lpstr>
      <vt:lpstr>Default Design</vt:lpstr>
      <vt:lpstr>Презентация PowerPoint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51 hurricane</cp:lastModifiedBy>
  <cp:revision>111</cp:revision>
  <cp:lastPrinted>2000-08-03T00:31:24Z</cp:lastPrinted>
  <dcterms:modified xsi:type="dcterms:W3CDTF">2023-07-07T21:57:22Z</dcterms:modified>
  <cp:category>research posters template</cp:category>
</cp:coreProperties>
</file>